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70" r:id="rId3"/>
    <p:sldId id="353" r:id="rId5"/>
    <p:sldId id="471" r:id="rId6"/>
    <p:sldId id="352" r:id="rId7"/>
    <p:sldId id="497" r:id="rId8"/>
    <p:sldId id="498" r:id="rId9"/>
    <p:sldId id="499" r:id="rId10"/>
    <p:sldId id="472" r:id="rId11"/>
    <p:sldId id="479" r:id="rId12"/>
    <p:sldId id="526" r:id="rId13"/>
    <p:sldId id="528" r:id="rId14"/>
    <p:sldId id="527" r:id="rId15"/>
    <p:sldId id="500" r:id="rId16"/>
    <p:sldId id="501" r:id="rId17"/>
    <p:sldId id="504" r:id="rId18"/>
    <p:sldId id="530" r:id="rId19"/>
    <p:sldId id="473" r:id="rId20"/>
    <p:sldId id="531" r:id="rId21"/>
    <p:sldId id="532" r:id="rId22"/>
    <p:sldId id="533" r:id="rId23"/>
    <p:sldId id="534" r:id="rId24"/>
    <p:sldId id="535" r:id="rId25"/>
    <p:sldId id="536" r:id="rId26"/>
    <p:sldId id="537" r:id="rId27"/>
    <p:sldId id="538" r:id="rId28"/>
    <p:sldId id="540" r:id="rId29"/>
    <p:sldId id="539" r:id="rId30"/>
    <p:sldId id="54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7AA1"/>
    <a:srgbClr val="1F3542"/>
    <a:srgbClr val="5DA2B1"/>
    <a:srgbClr val="3F8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37" autoAdjust="0"/>
    <p:restoredTop sz="94660"/>
  </p:normalViewPr>
  <p:slideViewPr>
    <p:cSldViewPr snapToGrid="0">
      <p:cViewPr>
        <p:scale>
          <a:sx n="75" d="100"/>
          <a:sy n="75" d="100"/>
        </p:scale>
        <p:origin x="1626" y="942"/>
      </p:cViewPr>
      <p:guideLst>
        <p:guide orient="horz" pos="2160"/>
        <p:guide pos="380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oto Sans S Chinese Bold" panose="020B0800000000000000" pitchFamily="34" charset="-122"/>
                <a:ea typeface="Noto Sans S Chinese Bold" panose="020B08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oto Sans S Chinese Bold" panose="020B0800000000000000" pitchFamily="34" charset="-122"/>
                <a:ea typeface="Noto Sans S Chinese Bold" panose="020B0800000000000000" pitchFamily="34" charset="-122"/>
              </a:defRPr>
            </a:lvl1pPr>
          </a:lstStyle>
          <a:p>
            <a:fld id="{3CC73A6B-BB26-4B12-BFB8-2B873AE12267}"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oto Sans S Chinese Bold" panose="020B0800000000000000" pitchFamily="34" charset="-122"/>
                <a:ea typeface="Noto Sans S Chinese Bold" panose="020B08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oto Sans S Chinese Bold" panose="020B0800000000000000" pitchFamily="34" charset="-122"/>
                <a:ea typeface="Noto Sans S Chinese Bold" panose="020B0800000000000000" pitchFamily="34" charset="-122"/>
              </a:defRPr>
            </a:lvl1pPr>
          </a:lstStyle>
          <a:p>
            <a:fld id="{2E5701FA-A99B-4EA7-BD9A-49A04217BC0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oto Sans S Chinese Bold" panose="020B0800000000000000" pitchFamily="34" charset="-122"/>
        <a:ea typeface="Noto Sans S Chinese Bold" panose="020B0800000000000000" pitchFamily="34" charset="-122"/>
        <a:cs typeface="+mn-cs"/>
      </a:defRPr>
    </a:lvl1pPr>
    <a:lvl2pPr marL="457200" algn="l" defTabSz="914400" rtl="0" eaLnBrk="1" latinLnBrk="0" hangingPunct="1">
      <a:defRPr sz="1200" kern="1200">
        <a:solidFill>
          <a:schemeClr val="tx1"/>
        </a:solidFill>
        <a:latin typeface="Noto Sans S Chinese Bold" panose="020B0800000000000000" pitchFamily="34" charset="-122"/>
        <a:ea typeface="Noto Sans S Chinese Bold" panose="020B0800000000000000" pitchFamily="34" charset="-122"/>
        <a:cs typeface="+mn-cs"/>
      </a:defRPr>
    </a:lvl2pPr>
    <a:lvl3pPr marL="914400" algn="l" defTabSz="914400" rtl="0" eaLnBrk="1" latinLnBrk="0" hangingPunct="1">
      <a:defRPr sz="1200" kern="1200">
        <a:solidFill>
          <a:schemeClr val="tx1"/>
        </a:solidFill>
        <a:latin typeface="Noto Sans S Chinese Bold" panose="020B0800000000000000" pitchFamily="34" charset="-122"/>
        <a:ea typeface="Noto Sans S Chinese Bold" panose="020B0800000000000000" pitchFamily="34" charset="-122"/>
        <a:cs typeface="+mn-cs"/>
      </a:defRPr>
    </a:lvl3pPr>
    <a:lvl4pPr marL="1371600" algn="l" defTabSz="914400" rtl="0" eaLnBrk="1" latinLnBrk="0" hangingPunct="1">
      <a:defRPr sz="1200" kern="1200">
        <a:solidFill>
          <a:schemeClr val="tx1"/>
        </a:solidFill>
        <a:latin typeface="Noto Sans S Chinese Bold" panose="020B0800000000000000" pitchFamily="34" charset="-122"/>
        <a:ea typeface="Noto Sans S Chinese Bold" panose="020B0800000000000000" pitchFamily="34" charset="-122"/>
        <a:cs typeface="+mn-cs"/>
      </a:defRPr>
    </a:lvl4pPr>
    <a:lvl5pPr marL="1828800" algn="l" defTabSz="914400" rtl="0" eaLnBrk="1" latinLnBrk="0" hangingPunct="1">
      <a:defRPr sz="1200" kern="1200">
        <a:solidFill>
          <a:schemeClr val="tx1"/>
        </a:solidFill>
        <a:latin typeface="Noto Sans S Chinese Bold" panose="020B0800000000000000" pitchFamily="34" charset="-122"/>
        <a:ea typeface="Noto Sans S Chinese Bold" panose="020B08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spd="slow" advClick="0" advTm="1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oto Sans S Chinese Bold" panose="020B0800000000000000" pitchFamily="34" charset="-122"/>
                <a:ea typeface="Noto Sans S Chinese Bold" panose="020B0800000000000000" pitchFamily="34" charset="-122"/>
              </a:defRPr>
            </a:lvl1pPr>
          </a:lstStyle>
          <a:p>
            <a:fld id="{F86BAB08-D03A-4FEF-8092-001CB785BBAB}"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oto Sans S Chinese Bold" panose="020B0800000000000000" pitchFamily="34" charset="-122"/>
                <a:ea typeface="Noto Sans S Chinese Bold" panose="020B08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oto Sans S Chinese Bold" panose="020B0800000000000000" pitchFamily="34" charset="-122"/>
                <a:ea typeface="Noto Sans S Chinese Bold" panose="020B0800000000000000" pitchFamily="34" charset="-122"/>
              </a:defRPr>
            </a:lvl1pPr>
          </a:lstStyle>
          <a:p>
            <a:fld id="{B8AB37BB-E8A6-440B-8775-2A002C97BC5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advTm="1000">
    <p:push dir="u"/>
  </p:transition>
  <p:txStyles>
    <p:titleStyle>
      <a:lvl1pPr algn="l" defTabSz="914400" rtl="0" eaLnBrk="1" latinLnBrk="0" hangingPunct="1">
        <a:lnSpc>
          <a:spcPct val="90000"/>
        </a:lnSpc>
        <a:spcBef>
          <a:spcPct val="0"/>
        </a:spcBef>
        <a:buNone/>
        <a:defRPr sz="4400" kern="1200">
          <a:solidFill>
            <a:schemeClr val="tx1"/>
          </a:solidFill>
          <a:latin typeface="Noto Sans S Chinese Bold" panose="020B0800000000000000" pitchFamily="34" charset="-122"/>
          <a:ea typeface="Noto Sans S Chinese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oto Sans S Chinese Bold" panose="020B0800000000000000" pitchFamily="34" charset="-122"/>
          <a:ea typeface="Noto Sans S Chinese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oto Sans S Chinese Bold" panose="020B0800000000000000" pitchFamily="34" charset="-122"/>
          <a:ea typeface="Noto Sans S Chinese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oto Sans S Chinese Bold" panose="020B0800000000000000" pitchFamily="34" charset="-122"/>
          <a:ea typeface="Noto Sans S Chinese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S Chinese Bold" panose="020B0800000000000000" pitchFamily="34" charset="-122"/>
          <a:ea typeface="Noto Sans S Chinese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S Chinese Bold" panose="020B0800000000000000" pitchFamily="34" charset="-122"/>
          <a:ea typeface="Noto Sans S Chinese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72174" y="1771755"/>
            <a:ext cx="6081026" cy="2553335"/>
          </a:xfrm>
          <a:prstGeom prst="rect">
            <a:avLst/>
          </a:prstGeom>
          <a:noFill/>
        </p:spPr>
        <p:txBody>
          <a:bodyPr wrap="square" rtlCol="0">
            <a:spAutoFit/>
            <a:scene3d>
              <a:camera prst="orthographicFront"/>
              <a:lightRig rig="threePt" dir="t"/>
            </a:scene3d>
            <a:sp3d contourW="12700"/>
          </a:bodyPr>
          <a:lstStyle/>
          <a:p>
            <a:r>
              <a:rPr lang="en-US" altLang="zh-CN" sz="3200" b="1" spc="300" dirty="0">
                <a:solidFill>
                  <a:schemeClr val="bg1"/>
                </a:solidFill>
                <a:latin typeface="Noto Sans S Chinese Bold" panose="020B0800000000000000" pitchFamily="34" charset="-122"/>
                <a:ea typeface="Noto Sans S Chinese Bold" panose="020B0800000000000000" pitchFamily="34" charset="-122"/>
              </a:rPr>
              <a:t>CVPR2019</a:t>
            </a:r>
            <a:r>
              <a:rPr lang="zh-CN" altLang="en-US" sz="3200" b="1" spc="300" dirty="0">
                <a:solidFill>
                  <a:schemeClr val="bg1"/>
                </a:solidFill>
                <a:latin typeface="Noto Sans S Chinese Bold" panose="020B0800000000000000" pitchFamily="34" charset="-122"/>
                <a:ea typeface="Noto Sans S Chinese Bold" panose="020B0800000000000000" pitchFamily="34" charset="-122"/>
              </a:rPr>
              <a:t>：</a:t>
            </a:r>
            <a:endParaRPr lang="zh-CN" altLang="en-US" sz="3200" b="1" spc="300" dirty="0">
              <a:solidFill>
                <a:schemeClr val="bg1"/>
              </a:solidFill>
              <a:latin typeface="Noto Sans S Chinese Bold" panose="020B0800000000000000" pitchFamily="34" charset="-122"/>
              <a:ea typeface="Noto Sans S Chinese Bold" panose="020B0800000000000000" pitchFamily="34" charset="-122"/>
            </a:endParaRPr>
          </a:p>
          <a:p>
            <a:r>
              <a:rPr lang="zh-CN" altLang="en-US" sz="3200" b="1" spc="300" dirty="0">
                <a:solidFill>
                  <a:schemeClr val="bg1"/>
                </a:solidFill>
                <a:latin typeface="Noto Sans S Chinese Bold" panose="020B0800000000000000" pitchFamily="34" charset="-122"/>
                <a:ea typeface="Noto Sans S Chinese Bold" panose="020B0800000000000000" pitchFamily="34" charset="-122"/>
              </a:rPr>
              <a:t>Data augmentation using learned transformations for one-shot medical image segmentation</a:t>
            </a:r>
            <a:endParaRPr lang="zh-CN" altLang="en-US" sz="3200" b="1" spc="300" dirty="0">
              <a:solidFill>
                <a:schemeClr val="bg1"/>
              </a:solidFill>
              <a:latin typeface="Noto Sans S Chinese Bold" panose="020B0800000000000000" pitchFamily="34" charset="-122"/>
              <a:ea typeface="Noto Sans S Chinese Bold" panose="020B0800000000000000" pitchFamily="34" charset="-122"/>
            </a:endParaRPr>
          </a:p>
        </p:txBody>
      </p:sp>
      <p:sp>
        <p:nvSpPr>
          <p:cNvPr id="6" name="文本框 5"/>
          <p:cNvSpPr txBox="1"/>
          <p:nvPr/>
        </p:nvSpPr>
        <p:spPr>
          <a:xfrm>
            <a:off x="519430" y="993140"/>
            <a:ext cx="5671185" cy="706755"/>
          </a:xfrm>
          <a:prstGeom prst="rect">
            <a:avLst/>
          </a:prstGeom>
          <a:noFill/>
        </p:spPr>
        <p:txBody>
          <a:bodyPr wrap="square" rtlCol="0">
            <a:spAutoFit/>
            <a:scene3d>
              <a:camera prst="orthographicFront"/>
              <a:lightRig rig="threePt" dir="t"/>
            </a:scene3d>
            <a:sp3d contourW="12700"/>
          </a:bodyPr>
          <a:lstStyle/>
          <a:p>
            <a:r>
              <a:rPr lang="zh-CN" altLang="en-US" sz="4000" spc="600" dirty="0">
                <a:solidFill>
                  <a:schemeClr val="bg1"/>
                </a:solidFill>
                <a:latin typeface="Noto Sans S Chinese Bold" panose="020B0800000000000000" pitchFamily="34" charset="-122"/>
                <a:ea typeface="Noto Sans S Chinese Bold" panose="020B0800000000000000" pitchFamily="34" charset="-122"/>
              </a:rPr>
              <a:t>自动化测试工具</a:t>
            </a:r>
            <a:r>
              <a:rPr lang="zh-CN" altLang="en-US" sz="4000" spc="600" dirty="0">
                <a:solidFill>
                  <a:schemeClr val="bg1"/>
                </a:solidFill>
                <a:latin typeface="Noto Sans S Chinese Bold" panose="020B0800000000000000" pitchFamily="34" charset="-122"/>
                <a:ea typeface="Noto Sans S Chinese Bold" panose="020B0800000000000000" pitchFamily="34" charset="-122"/>
              </a:rPr>
              <a:t>复现</a:t>
            </a:r>
            <a:endParaRPr lang="zh-CN" altLang="en-US" sz="4000"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19" name="理查德.克莱德曼 - Say you love m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519113" y="-157842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1000">
        <p14:warp dir="in"/>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16" presetClass="entr" presetSubtype="2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barn(inVertical)">
                                      <p:cBhvr>
                                        <p:cTn id="9" dur="500"/>
                                        <p:tgtEl>
                                          <p:spTgt spid="4"/>
                                        </p:tgtEl>
                                      </p:cBhvr>
                                    </p:animEffect>
                                  </p:childTnLst>
                                </p:cTn>
                              </p:par>
                            </p:childTnLst>
                          </p:cTn>
                        </p:par>
                        <p:par>
                          <p:cTn id="10" fill="hold">
                            <p:stCondLst>
                              <p:cond delay="0"/>
                            </p:stCondLst>
                            <p:childTnLst>
                              <p:par>
                                <p:cTn id="11" presetID="1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19"/>
                </p:tgtEl>
              </p:cMediaNode>
            </p:audi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298700" y="1066800"/>
            <a:ext cx="8557260" cy="460375"/>
          </a:xfrm>
          <a:prstGeom prst="rect">
            <a:avLst/>
          </a:prstGeom>
          <a:noFill/>
        </p:spPr>
        <p:txBody>
          <a:bodyPr wrap="square" rtlCol="0">
            <a:spAutoFit/>
          </a:bodyPr>
          <a:p>
            <a:r>
              <a:rPr lang="zh-CN" altLang="en-US" sz="2400"/>
              <a:t>首先需要对</a:t>
            </a:r>
            <a:r>
              <a:rPr lang="en-US" altLang="zh-CN" sz="2400"/>
              <a:t>spatial</a:t>
            </a:r>
            <a:r>
              <a:rPr lang="zh-CN" altLang="en-US" sz="2400"/>
              <a:t>模型前向和后向传播训练进行初始化</a:t>
            </a:r>
            <a:endParaRPr lang="zh-CN" altLang="en-US" sz="2400"/>
          </a:p>
        </p:txBody>
      </p:sp>
      <p:pic>
        <p:nvPicPr>
          <p:cNvPr id="6" name="图片 5"/>
          <p:cNvPicPr>
            <a:picLocks noChangeAspect="1"/>
          </p:cNvPicPr>
          <p:nvPr>
            <p:custDataLst>
              <p:tags r:id="rId1"/>
            </p:custDataLst>
          </p:nvPr>
        </p:nvPicPr>
        <p:blipFill>
          <a:blip r:embed="rId2"/>
          <a:stretch>
            <a:fillRect/>
          </a:stretch>
        </p:blipFill>
        <p:spPr>
          <a:xfrm>
            <a:off x="2099310" y="1753870"/>
            <a:ext cx="8213090" cy="4853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298700" y="1066800"/>
            <a:ext cx="8557260" cy="460375"/>
          </a:xfrm>
          <a:prstGeom prst="rect">
            <a:avLst/>
          </a:prstGeom>
          <a:noFill/>
        </p:spPr>
        <p:txBody>
          <a:bodyPr wrap="square" rtlCol="0">
            <a:spAutoFit/>
          </a:bodyPr>
          <a:p>
            <a:r>
              <a:rPr lang="en-US" sz="2400"/>
              <a:t>appearance</a:t>
            </a:r>
            <a:r>
              <a:rPr lang="zh-CN" altLang="en-US" sz="2400"/>
              <a:t>训练也相同，都需要先初始化参数</a:t>
            </a:r>
            <a:endParaRPr lang="zh-CN" altLang="en-US" sz="2400"/>
          </a:p>
        </p:txBody>
      </p:sp>
      <p:pic>
        <p:nvPicPr>
          <p:cNvPr id="10" name="图片 9"/>
          <p:cNvPicPr>
            <a:picLocks noChangeAspect="1"/>
          </p:cNvPicPr>
          <p:nvPr/>
        </p:nvPicPr>
        <p:blipFill>
          <a:blip r:embed="rId1"/>
          <a:stretch>
            <a:fillRect/>
          </a:stretch>
        </p:blipFill>
        <p:spPr>
          <a:xfrm>
            <a:off x="1136650" y="1838960"/>
            <a:ext cx="9918700" cy="4677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690245" y="1448435"/>
            <a:ext cx="2189480" cy="5262245"/>
          </a:xfrm>
          <a:prstGeom prst="rect">
            <a:avLst/>
          </a:prstGeom>
          <a:noFill/>
        </p:spPr>
        <p:txBody>
          <a:bodyPr wrap="square" rtlCol="0">
            <a:spAutoFit/>
          </a:bodyPr>
          <a:p>
            <a:r>
              <a:rPr lang="zh-CN" sz="2400"/>
              <a:t>接着对这个带标记的</a:t>
            </a:r>
            <a:r>
              <a:rPr lang="en-US" altLang="zh-CN" sz="2400"/>
              <a:t>mri</a:t>
            </a:r>
            <a:r>
              <a:rPr lang="zh-CN" altLang="en-US" sz="2400"/>
              <a:t>数据进行上述训练：</a:t>
            </a:r>
            <a:endParaRPr lang="zh-CN" altLang="en-US" sz="2400"/>
          </a:p>
          <a:p>
            <a:r>
              <a:rPr lang="en-US" altLang="zh-CN" sz="2400"/>
              <a:t>1.</a:t>
            </a:r>
            <a:r>
              <a:rPr lang="zh-CN" altLang="en-US" sz="2400"/>
              <a:t>设置样本大小</a:t>
            </a:r>
            <a:endParaRPr lang="zh-CN" altLang="en-US" sz="2400"/>
          </a:p>
          <a:p>
            <a:r>
              <a:rPr lang="en-US" altLang="zh-CN" sz="2400"/>
              <a:t>2.</a:t>
            </a:r>
            <a:r>
              <a:rPr lang="zh-CN" altLang="en-US" sz="2400"/>
              <a:t>加载数据集</a:t>
            </a:r>
            <a:endParaRPr lang="zh-CN" altLang="en-US" sz="2400"/>
          </a:p>
          <a:p>
            <a:r>
              <a:rPr lang="en-US" altLang="zh-CN" sz="2400"/>
              <a:t>3.</a:t>
            </a:r>
            <a:r>
              <a:rPr lang="zh-CN" altLang="en-US" sz="2400"/>
              <a:t>根据命令行输入判断训练的模型类型</a:t>
            </a:r>
            <a:endParaRPr lang="zh-CN" altLang="en-US" sz="2400"/>
          </a:p>
          <a:p>
            <a:r>
              <a:rPr lang="en-US" altLang="zh-CN" sz="2400"/>
              <a:t>4.</a:t>
            </a:r>
            <a:r>
              <a:rPr lang="zh-CN" altLang="en-US" sz="2400"/>
              <a:t>使用下载的神经网络库（训练库源自</a:t>
            </a:r>
            <a:r>
              <a:rPr lang="en-US" altLang="zh-CN" sz="2400"/>
              <a:t>github</a:t>
            </a:r>
            <a:r>
              <a:rPr lang="zh-CN" altLang="en-US" sz="2400"/>
              <a:t>）进行训练</a:t>
            </a:r>
            <a:endParaRPr lang="zh-CN" altLang="en-US" sz="2400"/>
          </a:p>
        </p:txBody>
      </p:sp>
      <p:pic>
        <p:nvPicPr>
          <p:cNvPr id="10" name="图片 9"/>
          <p:cNvPicPr>
            <a:picLocks noChangeAspect="1"/>
          </p:cNvPicPr>
          <p:nvPr/>
        </p:nvPicPr>
        <p:blipFill>
          <a:blip r:embed="rId1"/>
          <a:stretch>
            <a:fillRect/>
          </a:stretch>
        </p:blipFill>
        <p:spPr>
          <a:xfrm>
            <a:off x="3807460" y="226060"/>
            <a:ext cx="7705090" cy="6405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399665" y="2163445"/>
            <a:ext cx="7737475" cy="2306955"/>
          </a:xfrm>
          <a:prstGeom prst="rect">
            <a:avLst/>
          </a:prstGeom>
          <a:noFill/>
        </p:spPr>
        <p:txBody>
          <a:bodyPr wrap="square" rtlCol="0">
            <a:spAutoFit/>
          </a:bodyPr>
          <a:p>
            <a:r>
              <a:rPr lang="zh-CN" sz="3600"/>
              <a:t>因为</a:t>
            </a:r>
            <a:r>
              <a:rPr lang="en-US" altLang="zh-CN" sz="3600"/>
              <a:t>mri</a:t>
            </a:r>
            <a:r>
              <a:rPr lang="zh-CN" sz="3600"/>
              <a:t>源数据本质上是一个三维的像素点集合，只有获得了其空间和外观转换模型，我们才可以自动的生成新的</a:t>
            </a:r>
            <a:r>
              <a:rPr lang="en-US" altLang="zh-CN" sz="3600"/>
              <a:t>mri</a:t>
            </a:r>
            <a:r>
              <a:rPr lang="zh-CN" altLang="en-US" sz="3600"/>
              <a:t>数据。</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353310" y="2829560"/>
            <a:ext cx="7737475" cy="1198880"/>
          </a:xfrm>
          <a:prstGeom prst="rect">
            <a:avLst/>
          </a:prstGeom>
          <a:noFill/>
        </p:spPr>
        <p:txBody>
          <a:bodyPr wrap="square" rtlCol="0">
            <a:spAutoFit/>
          </a:bodyPr>
          <a:p>
            <a:r>
              <a:rPr lang="zh-CN" sz="3600"/>
              <a:t>训练完模型之后，我们就可以用这些转换模型进行数据扩增和分割训练了</a:t>
            </a:r>
            <a:r>
              <a:rPr lang="en-US" altLang="zh-CN" sz="3600"/>
              <a:t> </a:t>
            </a:r>
            <a:r>
              <a:rPr lang="zh-CN" altLang="en-US" sz="3600"/>
              <a:t>。</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485140" y="2458085"/>
            <a:ext cx="2930525" cy="1630045"/>
          </a:xfrm>
          <a:prstGeom prst="rect">
            <a:avLst/>
          </a:prstGeom>
          <a:noFill/>
        </p:spPr>
        <p:txBody>
          <a:bodyPr wrap="square" rtlCol="0">
            <a:spAutoFit/>
          </a:bodyPr>
          <a:p>
            <a:r>
              <a:rPr lang="zh-CN" sz="2000"/>
              <a:t>首先初始化参数，包括扩数据分割维度，数据扩增维度，训练次数，预先训练次数，转换模型等。</a:t>
            </a:r>
            <a:endParaRPr lang="zh-CN" altLang="en-US" sz="2000"/>
          </a:p>
        </p:txBody>
      </p:sp>
      <p:pic>
        <p:nvPicPr>
          <p:cNvPr id="6" name="图片 5"/>
          <p:cNvPicPr>
            <a:picLocks noChangeAspect="1"/>
          </p:cNvPicPr>
          <p:nvPr/>
        </p:nvPicPr>
        <p:blipFill>
          <a:blip r:embed="rId1"/>
          <a:stretch>
            <a:fillRect/>
          </a:stretch>
        </p:blipFill>
        <p:spPr>
          <a:xfrm>
            <a:off x="3529965" y="705485"/>
            <a:ext cx="8397240" cy="6020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3302000" y="1277620"/>
            <a:ext cx="5588635" cy="706755"/>
          </a:xfrm>
          <a:prstGeom prst="rect">
            <a:avLst/>
          </a:prstGeom>
          <a:noFill/>
        </p:spPr>
        <p:txBody>
          <a:bodyPr wrap="square" rtlCol="0">
            <a:spAutoFit/>
          </a:bodyPr>
          <a:p>
            <a:r>
              <a:rPr lang="zh-CN" sz="2000">
                <a:sym typeface="+mn-ea"/>
              </a:rPr>
              <a:t>接着就可以进行分割训练和数据扩增了，其中分割训练使用的是</a:t>
            </a:r>
            <a:r>
              <a:rPr lang="en-US" altLang="zh-CN" sz="2000">
                <a:sym typeface="+mn-ea"/>
              </a:rPr>
              <a:t>github</a:t>
            </a:r>
            <a:r>
              <a:rPr lang="zh-CN" altLang="en-US" sz="2000">
                <a:sym typeface="+mn-ea"/>
              </a:rPr>
              <a:t>上开源的</a:t>
            </a:r>
            <a:r>
              <a:rPr lang="en-US" altLang="zh-CN" sz="2000">
                <a:sym typeface="+mn-ea"/>
              </a:rPr>
              <a:t>neuron</a:t>
            </a:r>
            <a:r>
              <a:rPr lang="zh-CN" altLang="en-US" sz="2000">
                <a:sym typeface="+mn-ea"/>
              </a:rPr>
              <a:t>库</a:t>
            </a:r>
            <a:endParaRPr lang="zh-CN" altLang="en-US" sz="2000"/>
          </a:p>
        </p:txBody>
      </p:sp>
      <p:pic>
        <p:nvPicPr>
          <p:cNvPr id="10" name="图片 9"/>
          <p:cNvPicPr>
            <a:picLocks noChangeAspect="1"/>
          </p:cNvPicPr>
          <p:nvPr/>
        </p:nvPicPr>
        <p:blipFill>
          <a:blip r:embed="rId1"/>
          <a:stretch>
            <a:fillRect/>
          </a:stretch>
        </p:blipFill>
        <p:spPr>
          <a:xfrm>
            <a:off x="467360" y="2506980"/>
            <a:ext cx="11256645" cy="3632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05" y="-1240"/>
            <a:ext cx="12192000" cy="6858000"/>
          </a:xfrm>
          <a:prstGeom prst="rect">
            <a:avLst/>
          </a:prstGeom>
          <a:solidFill>
            <a:srgbClr val="1F3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t="30937" b="24999"/>
          <a:stretch>
            <a:fillRect/>
          </a:stretch>
        </p:blipFill>
        <p:spPr>
          <a:xfrm>
            <a:off x="0" y="1638300"/>
            <a:ext cx="12192000" cy="3581400"/>
          </a:xfrm>
          <a:prstGeom prst="rect">
            <a:avLst/>
          </a:prstGeom>
        </p:spPr>
      </p:pic>
      <p:sp>
        <p:nvSpPr>
          <p:cNvPr id="7" name="矩形 6"/>
          <p:cNvSpPr/>
          <p:nvPr/>
        </p:nvSpPr>
        <p:spPr>
          <a:xfrm>
            <a:off x="-2205" y="2362200"/>
            <a:ext cx="12187592" cy="2108200"/>
          </a:xfrm>
          <a:prstGeom prst="rect">
            <a:avLst/>
          </a:prstGeom>
          <a:solidFill>
            <a:srgbClr val="2B7A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03238" y="2938420"/>
            <a:ext cx="2967479" cy="923201"/>
          </a:xfrm>
          <a:prstGeom prst="rect">
            <a:avLst/>
          </a:prstGeom>
        </p:spPr>
        <p:txBody>
          <a:bodyPr wrap="none">
            <a:spAutoFit/>
          </a:bodyPr>
          <a:lstStyle/>
          <a:p>
            <a:pPr defTabSz="914400">
              <a:defRPr/>
            </a:pPr>
            <a:r>
              <a:rPr lang="en-US" altLang="zh-CN" sz="5400" b="1" i="1" kern="0" dirty="0">
                <a:solidFill>
                  <a:schemeClr val="bg1"/>
                </a:solidFill>
                <a:latin typeface="Noto Sans S Chinese Bold" panose="020B0800000000000000" pitchFamily="34" charset="-122"/>
                <a:ea typeface="Noto Sans S Chinese Bold" panose="020B0800000000000000" pitchFamily="34" charset="-122"/>
              </a:rPr>
              <a:t>PART 03</a:t>
            </a:r>
            <a:endParaRPr lang="zh-CN" altLang="en-US" sz="7200" b="1" i="1" kern="0" dirty="0">
              <a:solidFill>
                <a:schemeClr val="bg1"/>
              </a:solidFill>
              <a:latin typeface="Noto Sans S Chinese Bold" panose="020B0800000000000000" pitchFamily="34" charset="-122"/>
              <a:ea typeface="Noto Sans S Chinese Bold" panose="020B0800000000000000" pitchFamily="34" charset="-122"/>
            </a:endParaRPr>
          </a:p>
        </p:txBody>
      </p:sp>
      <p:sp>
        <p:nvSpPr>
          <p:cNvPr id="9" name="文本框 8"/>
          <p:cNvSpPr txBox="1"/>
          <p:nvPr/>
        </p:nvSpPr>
        <p:spPr>
          <a:xfrm>
            <a:off x="5776238" y="3000836"/>
            <a:ext cx="5007629" cy="768350"/>
          </a:xfrm>
          <a:prstGeom prst="rect">
            <a:avLst/>
          </a:prstGeom>
          <a:noFill/>
        </p:spPr>
        <p:txBody>
          <a:bodyPr wrap="square" rtlCol="0">
            <a:spAutoFit/>
          </a:bodyPr>
          <a:lstStyle/>
          <a:p>
            <a:pPr algn="l" fontAlgn="auto">
              <a:lnSpc>
                <a:spcPct val="100000"/>
              </a:lnSpc>
            </a:pPr>
            <a:r>
              <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rPr>
              <a:t>方法演示</a:t>
            </a:r>
            <a:endPar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29"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2"/>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1145540" y="3261360"/>
            <a:ext cx="9901555" cy="1014730"/>
          </a:xfrm>
          <a:prstGeom prst="rect">
            <a:avLst/>
          </a:prstGeom>
          <a:noFill/>
        </p:spPr>
        <p:txBody>
          <a:bodyPr wrap="square" rtlCol="0">
            <a:spAutoFit/>
          </a:bodyPr>
          <a:p>
            <a:r>
              <a:rPr lang="zh-CN" sz="2000">
                <a:sym typeface="+mn-ea"/>
              </a:rPr>
              <a:t>首先在命令行中输入以下命令来进行</a:t>
            </a:r>
            <a:r>
              <a:rPr lang="en-US" altLang="zh-CN" sz="2000">
                <a:sym typeface="+mn-ea"/>
              </a:rPr>
              <a:t>spatial</a:t>
            </a:r>
            <a:r>
              <a:rPr lang="zh-CN" altLang="en-US" sz="2000">
                <a:sym typeface="+mn-ea"/>
              </a:rPr>
              <a:t>模型训练</a:t>
            </a:r>
            <a:r>
              <a:rPr lang="zh-CN" sz="2000">
                <a:sym typeface="+mn-ea"/>
              </a:rPr>
              <a:t>：</a:t>
            </a:r>
            <a:endParaRPr lang="zh-CN" sz="2000">
              <a:sym typeface="+mn-ea"/>
            </a:endParaRPr>
          </a:p>
          <a:p>
            <a:r>
              <a:rPr lang="zh-CN" sz="2000">
                <a:sym typeface="+mn-ea"/>
              </a:rPr>
              <a:t>（前向传播）python main.py trans --gpu 0 --data mri-100unlabeled --model flow-fwd</a:t>
            </a:r>
            <a:endParaRPr lang="zh-CN" sz="2000">
              <a:sym typeface="+mn-ea"/>
            </a:endParaRPr>
          </a:p>
          <a:p>
            <a:r>
              <a:rPr lang="zh-CN" sz="2000">
                <a:sym typeface="+mn-ea"/>
              </a:rPr>
              <a:t>（后向传播）python main.py trans --gpu 0 --data mri-100unlabeled --model flow-bck</a:t>
            </a:r>
            <a:endParaRPr lang="zh-CN" sz="20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pic>
        <p:nvPicPr>
          <p:cNvPr id="6" name="图片 5"/>
          <p:cNvPicPr>
            <a:picLocks noChangeAspect="1"/>
          </p:cNvPicPr>
          <p:nvPr/>
        </p:nvPicPr>
        <p:blipFill>
          <a:blip r:embed="rId1"/>
          <a:stretch>
            <a:fillRect/>
          </a:stretch>
        </p:blipFill>
        <p:spPr>
          <a:xfrm>
            <a:off x="177800" y="1409065"/>
            <a:ext cx="11836400" cy="1358900"/>
          </a:xfrm>
          <a:prstGeom prst="rect">
            <a:avLst/>
          </a:prstGeom>
        </p:spPr>
      </p:pic>
      <p:pic>
        <p:nvPicPr>
          <p:cNvPr id="8" name="图片 7"/>
          <p:cNvPicPr>
            <a:picLocks noChangeAspect="1"/>
          </p:cNvPicPr>
          <p:nvPr/>
        </p:nvPicPr>
        <p:blipFill>
          <a:blip r:embed="rId2"/>
          <a:stretch>
            <a:fillRect/>
          </a:stretch>
        </p:blipFill>
        <p:spPr>
          <a:xfrm>
            <a:off x="263525" y="3092450"/>
            <a:ext cx="11664950" cy="3409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5922645" y="1764665"/>
            <a:ext cx="4178300" cy="3594735"/>
            <a:chOff x="4774095" y="2432749"/>
            <a:chExt cx="2805005" cy="2283622"/>
          </a:xfrm>
          <a:solidFill>
            <a:srgbClr val="3C4149"/>
          </a:solidFill>
        </p:grpSpPr>
        <p:sp>
          <p:nvSpPr>
            <p:cNvPr id="34" name="圆角矩形 1"/>
            <p:cNvSpPr/>
            <p:nvPr/>
          </p:nvSpPr>
          <p:spPr>
            <a:xfrm>
              <a:off x="5071021" y="2484875"/>
              <a:ext cx="2508079" cy="468052"/>
            </a:xfrm>
            <a:prstGeom prst="round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grpSp>
          <p:nvGrpSpPr>
            <p:cNvPr id="35" name="组合 34"/>
            <p:cNvGrpSpPr/>
            <p:nvPr/>
          </p:nvGrpSpPr>
          <p:grpSpPr>
            <a:xfrm>
              <a:off x="4774096" y="2432749"/>
              <a:ext cx="2011838" cy="591647"/>
              <a:chOff x="1548296" y="1467637"/>
              <a:chExt cx="2011838" cy="591647"/>
            </a:xfrm>
            <a:grpFill/>
          </p:grpSpPr>
          <p:sp>
            <p:nvSpPr>
              <p:cNvPr id="51" name="TextBox 4"/>
              <p:cNvSpPr txBox="1"/>
              <p:nvPr/>
            </p:nvSpPr>
            <p:spPr>
              <a:xfrm>
                <a:off x="2395695" y="1597300"/>
                <a:ext cx="1164439" cy="253332"/>
              </a:xfrm>
              <a:prstGeom prst="rect">
                <a:avLst/>
              </a:prstGeom>
              <a:noFill/>
              <a:ln>
                <a:noFill/>
              </a:ln>
            </p:spPr>
            <p:txBody>
              <a:bodyPr wrap="square" rtlCol="0">
                <a:spAutoFit/>
              </a:bodyPr>
              <a:lstStyle/>
              <a:p>
                <a:r>
                  <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rPr>
                  <a:t>论文</a:t>
                </a:r>
                <a:r>
                  <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rPr>
                  <a:t>简介</a:t>
                </a:r>
                <a:endPar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52" name="椭圆 51"/>
              <p:cNvSpPr/>
              <p:nvPr/>
            </p:nvSpPr>
            <p:spPr>
              <a:xfrm>
                <a:off x="1548296" y="1467637"/>
                <a:ext cx="591649" cy="591647"/>
              </a:xfrm>
              <a:prstGeom prst="ellipse">
                <a:avLst/>
              </a:prstGeom>
              <a:solidFill>
                <a:srgbClr val="2B7A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noAutofit/>
              </a:bodyP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sp>
            <p:nvSpPr>
              <p:cNvPr id="53" name="TextBox 4"/>
              <p:cNvSpPr txBox="1"/>
              <p:nvPr/>
            </p:nvSpPr>
            <p:spPr>
              <a:xfrm>
                <a:off x="1650422" y="1610439"/>
                <a:ext cx="387394" cy="253332"/>
              </a:xfrm>
              <a:prstGeom prst="rect">
                <a:avLst/>
              </a:prstGeom>
              <a:noFill/>
              <a:ln>
                <a:noFill/>
              </a:ln>
            </p:spPr>
            <p:txBody>
              <a:bodyPr wrap="square" rtlCol="0">
                <a:spAutoFit/>
              </a:bodyPr>
              <a:lstStyle/>
              <a:p>
                <a:r>
                  <a:rPr lang="en-US" altLang="zh-CN" sz="2000" b="1" dirty="0">
                    <a:solidFill>
                      <a:schemeClr val="bg1"/>
                    </a:solidFill>
                    <a:latin typeface="Noto Sans S Chinese Bold" panose="020B0800000000000000" pitchFamily="34" charset="-122"/>
                    <a:ea typeface="Noto Sans S Chinese Bold" panose="020B0800000000000000" pitchFamily="34" charset="-122"/>
                  </a:rPr>
                  <a:t>01</a:t>
                </a:r>
                <a:endParaRPr lang="zh-CN" altLang="en-US" sz="14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36" name="圆角矩形 6"/>
            <p:cNvSpPr/>
            <p:nvPr/>
          </p:nvSpPr>
          <p:spPr>
            <a:xfrm>
              <a:off x="5071021" y="3333811"/>
              <a:ext cx="2508079" cy="468052"/>
            </a:xfrm>
            <a:prstGeom prst="round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grpSp>
          <p:nvGrpSpPr>
            <p:cNvPr id="37" name="组合 36"/>
            <p:cNvGrpSpPr/>
            <p:nvPr/>
          </p:nvGrpSpPr>
          <p:grpSpPr>
            <a:xfrm>
              <a:off x="4774095" y="3281689"/>
              <a:ext cx="2011841" cy="591647"/>
              <a:chOff x="1548295" y="1619528"/>
              <a:chExt cx="2011841" cy="591647"/>
            </a:xfrm>
            <a:grpFill/>
          </p:grpSpPr>
          <p:sp>
            <p:nvSpPr>
              <p:cNvPr id="48" name="TextBox 4"/>
              <p:cNvSpPr txBox="1"/>
              <p:nvPr/>
            </p:nvSpPr>
            <p:spPr>
              <a:xfrm>
                <a:off x="2395697" y="1749189"/>
                <a:ext cx="1164439" cy="253332"/>
              </a:xfrm>
              <a:prstGeom prst="rect">
                <a:avLst/>
              </a:prstGeom>
              <a:noFill/>
              <a:ln>
                <a:noFill/>
              </a:ln>
            </p:spPr>
            <p:txBody>
              <a:bodyPr wrap="square" rtlCol="0">
                <a:spAutoFit/>
              </a:bodyPr>
              <a:lstStyle/>
              <a:p>
                <a:r>
                  <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a:t>
                </a:r>
                <a:r>
                  <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rPr>
                  <a:t>理解</a:t>
                </a:r>
                <a:endPar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9" name="椭圆 48"/>
              <p:cNvSpPr/>
              <p:nvPr/>
            </p:nvSpPr>
            <p:spPr>
              <a:xfrm>
                <a:off x="1548295" y="1619528"/>
                <a:ext cx="591649" cy="591647"/>
              </a:xfrm>
              <a:prstGeom prst="ellipse">
                <a:avLst/>
              </a:prstGeom>
              <a:solidFill>
                <a:srgbClr val="2B7A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noAutofit/>
              </a:bodyP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sp>
            <p:nvSpPr>
              <p:cNvPr id="50" name="TextBox 4"/>
              <p:cNvSpPr txBox="1"/>
              <p:nvPr/>
            </p:nvSpPr>
            <p:spPr>
              <a:xfrm>
                <a:off x="1638059" y="1749933"/>
                <a:ext cx="387394" cy="253332"/>
              </a:xfrm>
              <a:prstGeom prst="rect">
                <a:avLst/>
              </a:prstGeom>
              <a:noFill/>
              <a:ln>
                <a:noFill/>
              </a:ln>
            </p:spPr>
            <p:txBody>
              <a:bodyPr wrap="square" rtlCol="0">
                <a:spAutoFit/>
              </a:bodyPr>
              <a:lstStyle/>
              <a:p>
                <a:r>
                  <a:rPr lang="en-US" altLang="zh-CN" sz="2000" b="1" dirty="0">
                    <a:solidFill>
                      <a:schemeClr val="bg1"/>
                    </a:solidFill>
                    <a:latin typeface="Noto Sans S Chinese Bold" panose="020B0800000000000000" pitchFamily="34" charset="-122"/>
                    <a:ea typeface="Noto Sans S Chinese Bold" panose="020B0800000000000000" pitchFamily="34" charset="-122"/>
                  </a:rPr>
                  <a:t>02</a:t>
                </a:r>
                <a:endParaRPr lang="zh-CN" altLang="en-US" sz="14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38" name="圆角矩形 11"/>
            <p:cNvSpPr/>
            <p:nvPr/>
          </p:nvSpPr>
          <p:spPr>
            <a:xfrm>
              <a:off x="5071021" y="4176842"/>
              <a:ext cx="2508079" cy="468052"/>
            </a:xfrm>
            <a:prstGeom prst="round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grpSp>
          <p:nvGrpSpPr>
            <p:cNvPr id="39" name="组合 38"/>
            <p:cNvGrpSpPr/>
            <p:nvPr/>
          </p:nvGrpSpPr>
          <p:grpSpPr>
            <a:xfrm>
              <a:off x="4774098" y="4124724"/>
              <a:ext cx="2011838" cy="591647"/>
              <a:chOff x="1548298" y="1771420"/>
              <a:chExt cx="2011838" cy="591647"/>
            </a:xfrm>
            <a:grpFill/>
          </p:grpSpPr>
          <p:sp>
            <p:nvSpPr>
              <p:cNvPr id="45" name="TextBox 4"/>
              <p:cNvSpPr txBox="1"/>
              <p:nvPr/>
            </p:nvSpPr>
            <p:spPr>
              <a:xfrm>
                <a:off x="2395697" y="1901083"/>
                <a:ext cx="1164439" cy="253332"/>
              </a:xfrm>
              <a:prstGeom prst="rect">
                <a:avLst/>
              </a:prstGeom>
              <a:noFill/>
              <a:ln>
                <a:noFill/>
              </a:ln>
            </p:spPr>
            <p:txBody>
              <a:bodyPr wrap="square" rtlCol="0">
                <a:spAutoFit/>
              </a:bodyPr>
              <a:lstStyle/>
              <a:p>
                <a:r>
                  <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6" name="椭圆 45"/>
              <p:cNvSpPr/>
              <p:nvPr/>
            </p:nvSpPr>
            <p:spPr>
              <a:xfrm>
                <a:off x="1548298" y="1771420"/>
                <a:ext cx="591649" cy="591647"/>
              </a:xfrm>
              <a:prstGeom prst="ellipse">
                <a:avLst/>
              </a:prstGeom>
              <a:solidFill>
                <a:srgbClr val="2B7A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noAutofit/>
              </a:bodyP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sp>
            <p:nvSpPr>
              <p:cNvPr id="47" name="TextBox 4"/>
              <p:cNvSpPr txBox="1"/>
              <p:nvPr/>
            </p:nvSpPr>
            <p:spPr>
              <a:xfrm>
                <a:off x="1638060" y="1895493"/>
                <a:ext cx="387394" cy="253332"/>
              </a:xfrm>
              <a:prstGeom prst="rect">
                <a:avLst/>
              </a:prstGeom>
              <a:noFill/>
              <a:ln>
                <a:noFill/>
              </a:ln>
            </p:spPr>
            <p:txBody>
              <a:bodyPr wrap="square" rtlCol="0">
                <a:spAutoFit/>
              </a:bodyPr>
              <a:lstStyle/>
              <a:p>
                <a:r>
                  <a:rPr lang="en-US" altLang="zh-CN" sz="2000" b="1" dirty="0">
                    <a:solidFill>
                      <a:schemeClr val="bg1"/>
                    </a:solidFill>
                    <a:latin typeface="Noto Sans S Chinese Bold" panose="020B0800000000000000" pitchFamily="34" charset="-122"/>
                    <a:ea typeface="Noto Sans S Chinese Bold" panose="020B0800000000000000" pitchFamily="34" charset="-122"/>
                  </a:rPr>
                  <a:t>03</a:t>
                </a:r>
                <a:endParaRPr lang="zh-CN" altLang="en-US" sz="1400" b="1" dirty="0">
                  <a:solidFill>
                    <a:schemeClr val="bg1"/>
                  </a:solidFill>
                  <a:latin typeface="Noto Sans S Chinese Bold" panose="020B0800000000000000" pitchFamily="34" charset="-122"/>
                  <a:ea typeface="Noto Sans S Chinese Bold" panose="020B0800000000000000" pitchFamily="34" charset="-122"/>
                </a:endParaRPr>
              </a:p>
            </p:txBody>
          </p:sp>
        </p:grpSp>
      </p:grpSp>
      <p:sp>
        <p:nvSpPr>
          <p:cNvPr id="55" name="矩形 54"/>
          <p:cNvSpPr/>
          <p:nvPr/>
        </p:nvSpPr>
        <p:spPr>
          <a:xfrm>
            <a:off x="1515745" y="2720340"/>
            <a:ext cx="2399030" cy="782955"/>
          </a:xfrm>
          <a:prstGeom prst="rect">
            <a:avLst/>
          </a:prstGeom>
        </p:spPr>
        <p:txBody>
          <a:bodyPr wrap="square">
            <a:spAutoFit/>
            <a:scene3d>
              <a:camera prst="orthographicFront"/>
              <a:lightRig rig="threePt" dir="t"/>
            </a:scene3d>
            <a:sp3d contourW="12700"/>
          </a:bodyPr>
          <a:lstStyle/>
          <a:p>
            <a:pPr algn="dist">
              <a:lnSpc>
                <a:spcPct val="120000"/>
              </a:lnSpc>
            </a:pPr>
            <a:r>
              <a:rPr lang="zh-CN" altLang="en-US" sz="4000" b="1" dirty="0">
                <a:solidFill>
                  <a:srgbClr val="2B7AA1"/>
                </a:solidFill>
                <a:latin typeface="Noto Sans S Chinese Bold" panose="020B0800000000000000" pitchFamily="34" charset="-122"/>
                <a:ea typeface="Noto Sans S Chinese Bold" panose="020B0800000000000000" pitchFamily="34" charset="-122"/>
              </a:rPr>
              <a:t>主目录</a:t>
            </a:r>
            <a:endParaRPr lang="zh-CN" altLang="en-US" sz="4000" b="1" dirty="0">
              <a:solidFill>
                <a:srgbClr val="2B7AA1"/>
              </a:solidFill>
              <a:latin typeface="Noto Sans S Chinese Bold" panose="020B0800000000000000" pitchFamily="34" charset="-122"/>
              <a:ea typeface="Noto Sans S Chinese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pic>
        <p:nvPicPr>
          <p:cNvPr id="6" name="图片 5"/>
          <p:cNvPicPr>
            <a:picLocks noChangeAspect="1"/>
          </p:cNvPicPr>
          <p:nvPr/>
        </p:nvPicPr>
        <p:blipFill>
          <a:blip r:embed="rId1"/>
          <a:stretch>
            <a:fillRect/>
          </a:stretch>
        </p:blipFill>
        <p:spPr>
          <a:xfrm>
            <a:off x="165100" y="2627630"/>
            <a:ext cx="11861800" cy="2851150"/>
          </a:xfrm>
          <a:prstGeom prst="rect">
            <a:avLst/>
          </a:prstGeom>
        </p:spPr>
      </p:pic>
      <p:sp>
        <p:nvSpPr>
          <p:cNvPr id="8" name="文本框 7"/>
          <p:cNvSpPr txBox="1"/>
          <p:nvPr/>
        </p:nvSpPr>
        <p:spPr>
          <a:xfrm>
            <a:off x="3315970" y="1521460"/>
            <a:ext cx="6286500" cy="583565"/>
          </a:xfrm>
          <a:prstGeom prst="rect">
            <a:avLst/>
          </a:prstGeom>
          <a:noFill/>
        </p:spPr>
        <p:txBody>
          <a:bodyPr wrap="square" rtlCol="0">
            <a:spAutoFit/>
          </a:bodyPr>
          <a:p>
            <a:r>
              <a:rPr lang="zh-CN" altLang="en-US" sz="3200"/>
              <a:t>命令运行成功后提示</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1550035" y="3261360"/>
            <a:ext cx="9901555" cy="706755"/>
          </a:xfrm>
          <a:prstGeom prst="rect">
            <a:avLst/>
          </a:prstGeom>
          <a:noFill/>
        </p:spPr>
        <p:txBody>
          <a:bodyPr wrap="square" rtlCol="0">
            <a:spAutoFit/>
          </a:bodyPr>
          <a:p>
            <a:r>
              <a:rPr lang="zh-CN" sz="2000">
                <a:sym typeface="+mn-ea"/>
              </a:rPr>
              <a:t>输入以下命令进行</a:t>
            </a:r>
            <a:r>
              <a:rPr lang="en-US" altLang="zh-CN" sz="2000">
                <a:sym typeface="+mn-ea"/>
              </a:rPr>
              <a:t>appearance</a:t>
            </a:r>
            <a:r>
              <a:rPr lang="zh-CN" altLang="en-US" sz="2000">
                <a:sym typeface="+mn-ea"/>
              </a:rPr>
              <a:t>训练</a:t>
            </a:r>
            <a:endParaRPr sz="2000">
              <a:sym typeface="+mn-ea"/>
            </a:endParaRPr>
          </a:p>
          <a:p>
            <a:r>
              <a:rPr sz="2000">
                <a:sym typeface="+mn-ea"/>
              </a:rPr>
              <a:t>python main.py trans --gpu 0 --data mri-100unlabeled --model color-unet</a:t>
            </a:r>
            <a:endParaRPr sz="20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pic>
        <p:nvPicPr>
          <p:cNvPr id="6" name="图片 5"/>
          <p:cNvPicPr>
            <a:picLocks noChangeAspect="1"/>
          </p:cNvPicPr>
          <p:nvPr/>
        </p:nvPicPr>
        <p:blipFill>
          <a:blip r:embed="rId1"/>
          <a:stretch>
            <a:fillRect/>
          </a:stretch>
        </p:blipFill>
        <p:spPr>
          <a:xfrm>
            <a:off x="142875" y="1173480"/>
            <a:ext cx="11906250" cy="1136650"/>
          </a:xfrm>
          <a:prstGeom prst="rect">
            <a:avLst/>
          </a:prstGeom>
        </p:spPr>
      </p:pic>
      <p:pic>
        <p:nvPicPr>
          <p:cNvPr id="8" name="图片 7"/>
          <p:cNvPicPr>
            <a:picLocks noChangeAspect="1"/>
          </p:cNvPicPr>
          <p:nvPr/>
        </p:nvPicPr>
        <p:blipFill>
          <a:blip r:embed="rId2"/>
          <a:stretch>
            <a:fillRect/>
          </a:stretch>
        </p:blipFill>
        <p:spPr>
          <a:xfrm>
            <a:off x="180975" y="2968625"/>
            <a:ext cx="11868150" cy="2330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590165" y="3237865"/>
            <a:ext cx="9901555" cy="706755"/>
          </a:xfrm>
          <a:prstGeom prst="rect">
            <a:avLst/>
          </a:prstGeom>
          <a:noFill/>
        </p:spPr>
        <p:txBody>
          <a:bodyPr wrap="square" rtlCol="0">
            <a:spAutoFit/>
          </a:bodyPr>
          <a:p>
            <a:r>
              <a:rPr lang="zh-CN" sz="2000">
                <a:sym typeface="+mn-ea"/>
              </a:rPr>
              <a:t>输入以下命令进行数据扩增和分割训练</a:t>
            </a:r>
            <a:endParaRPr sz="2000">
              <a:sym typeface="+mn-ea"/>
            </a:endParaRPr>
          </a:p>
          <a:p>
            <a:r>
              <a:rPr sz="2000">
                <a:sym typeface="+mn-ea"/>
              </a:rPr>
              <a:t>python main.py seg --gpu 0 --data mri-100unlabeled  </a:t>
            </a:r>
            <a:endParaRPr sz="20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pic>
        <p:nvPicPr>
          <p:cNvPr id="6" name="图片 5"/>
          <p:cNvPicPr>
            <a:picLocks noChangeAspect="1"/>
          </p:cNvPicPr>
          <p:nvPr/>
        </p:nvPicPr>
        <p:blipFill>
          <a:blip r:embed="rId1"/>
          <a:stretch>
            <a:fillRect/>
          </a:stretch>
        </p:blipFill>
        <p:spPr>
          <a:xfrm>
            <a:off x="815975" y="2322830"/>
            <a:ext cx="10236200" cy="3854450"/>
          </a:xfrm>
          <a:prstGeom prst="rect">
            <a:avLst/>
          </a:prstGeom>
        </p:spPr>
      </p:pic>
      <p:sp>
        <p:nvSpPr>
          <p:cNvPr id="8" name="文本框 7"/>
          <p:cNvSpPr txBox="1"/>
          <p:nvPr/>
        </p:nvSpPr>
        <p:spPr>
          <a:xfrm>
            <a:off x="3350260" y="1216660"/>
            <a:ext cx="5731510" cy="645160"/>
          </a:xfrm>
          <a:prstGeom prst="rect">
            <a:avLst/>
          </a:prstGeom>
          <a:noFill/>
        </p:spPr>
        <p:txBody>
          <a:bodyPr wrap="square" rtlCol="0">
            <a:spAutoFit/>
          </a:bodyPr>
          <a:p>
            <a:r>
              <a:rPr lang="zh-CN" altLang="en-US" sz="3600"/>
              <a:t>训练过程中命令行提示：</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8" name="文本框 7"/>
          <p:cNvSpPr txBox="1"/>
          <p:nvPr/>
        </p:nvSpPr>
        <p:spPr>
          <a:xfrm>
            <a:off x="4182110" y="1494155"/>
            <a:ext cx="5731510" cy="645160"/>
          </a:xfrm>
          <a:prstGeom prst="rect">
            <a:avLst/>
          </a:prstGeom>
          <a:noFill/>
        </p:spPr>
        <p:txBody>
          <a:bodyPr wrap="square" rtlCol="0">
            <a:spAutoFit/>
          </a:bodyPr>
          <a:p>
            <a:r>
              <a:rPr lang="zh-CN" altLang="en-US" sz="3600"/>
              <a:t>训练完成</a:t>
            </a:r>
            <a:endParaRPr lang="zh-CN" altLang="en-US" sz="3600"/>
          </a:p>
        </p:txBody>
      </p:sp>
      <p:pic>
        <p:nvPicPr>
          <p:cNvPr id="10" name="图片 9"/>
          <p:cNvPicPr>
            <a:picLocks noChangeAspect="1"/>
          </p:cNvPicPr>
          <p:nvPr/>
        </p:nvPicPr>
        <p:blipFill>
          <a:blip r:embed="rId1"/>
          <a:stretch>
            <a:fillRect/>
          </a:stretch>
        </p:blipFill>
        <p:spPr>
          <a:xfrm>
            <a:off x="205740" y="2820670"/>
            <a:ext cx="11986260" cy="1216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8" name="文本框 7"/>
          <p:cNvSpPr txBox="1"/>
          <p:nvPr/>
        </p:nvSpPr>
        <p:spPr>
          <a:xfrm>
            <a:off x="2287270" y="2731135"/>
            <a:ext cx="7279640" cy="1753235"/>
          </a:xfrm>
          <a:prstGeom prst="rect">
            <a:avLst/>
          </a:prstGeom>
          <a:noFill/>
        </p:spPr>
        <p:txBody>
          <a:bodyPr wrap="square" rtlCol="0">
            <a:spAutoFit/>
          </a:bodyPr>
          <a:p>
            <a:r>
              <a:rPr lang="zh-CN" altLang="en-US" sz="3600"/>
              <a:t>分割后带标记的</a:t>
            </a:r>
            <a:r>
              <a:rPr lang="en-US" altLang="zh-CN" sz="3600"/>
              <a:t>mri</a:t>
            </a:r>
            <a:r>
              <a:rPr lang="zh-CN" altLang="en-US" sz="3600"/>
              <a:t>扩增数据存放在了</a:t>
            </a:r>
            <a:r>
              <a:rPr lang="en-US" altLang="zh-CN" sz="3600"/>
              <a:t>experiments</a:t>
            </a:r>
            <a:r>
              <a:rPr lang="zh-CN" altLang="en-US" sz="3600"/>
              <a:t>文件夹中，至此，实验就成功了</a:t>
            </a:r>
            <a:endParaRPr lang="en-US" altLang="zh-CN"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8" name="文本框 7"/>
          <p:cNvSpPr txBox="1"/>
          <p:nvPr/>
        </p:nvSpPr>
        <p:spPr>
          <a:xfrm>
            <a:off x="2078990" y="904875"/>
            <a:ext cx="7279640" cy="645160"/>
          </a:xfrm>
          <a:prstGeom prst="rect">
            <a:avLst/>
          </a:prstGeom>
          <a:noFill/>
        </p:spPr>
        <p:txBody>
          <a:bodyPr wrap="square" rtlCol="0">
            <a:spAutoFit/>
          </a:bodyPr>
          <a:p>
            <a:r>
              <a:rPr lang="zh-CN" altLang="en-US" sz="3600"/>
              <a:t>部分扩增的</a:t>
            </a:r>
            <a:r>
              <a:rPr lang="en-US" altLang="zh-CN" sz="3600"/>
              <a:t>mri</a:t>
            </a:r>
            <a:r>
              <a:rPr lang="zh-CN" altLang="en-US" sz="3600"/>
              <a:t>图像如下</a:t>
            </a:r>
            <a:r>
              <a:rPr lang="en-US" altLang="zh-CN" sz="3600"/>
              <a:t>:</a:t>
            </a:r>
            <a:endParaRPr lang="en-US" altLang="zh-CN" sz="3600"/>
          </a:p>
        </p:txBody>
      </p:sp>
      <p:pic>
        <p:nvPicPr>
          <p:cNvPr id="6" name="图片 5"/>
          <p:cNvPicPr>
            <a:picLocks noChangeAspect="1"/>
          </p:cNvPicPr>
          <p:nvPr/>
        </p:nvPicPr>
        <p:blipFill>
          <a:blip r:embed="rId1"/>
          <a:stretch>
            <a:fillRect/>
          </a:stretch>
        </p:blipFill>
        <p:spPr>
          <a:xfrm>
            <a:off x="1680210" y="1988185"/>
            <a:ext cx="1628140" cy="4391025"/>
          </a:xfrm>
          <a:prstGeom prst="rect">
            <a:avLst/>
          </a:prstGeom>
        </p:spPr>
      </p:pic>
      <p:pic>
        <p:nvPicPr>
          <p:cNvPr id="11" name="图片 10"/>
          <p:cNvPicPr>
            <a:picLocks noChangeAspect="1"/>
          </p:cNvPicPr>
          <p:nvPr/>
        </p:nvPicPr>
        <p:blipFill>
          <a:blip r:embed="rId2"/>
          <a:stretch>
            <a:fillRect/>
          </a:stretch>
        </p:blipFill>
        <p:spPr>
          <a:xfrm>
            <a:off x="4059555" y="1918970"/>
            <a:ext cx="1819275" cy="4330700"/>
          </a:xfrm>
          <a:prstGeom prst="rect">
            <a:avLst/>
          </a:prstGeom>
        </p:spPr>
      </p:pic>
      <p:pic>
        <p:nvPicPr>
          <p:cNvPr id="12" name="图片 11"/>
          <p:cNvPicPr>
            <a:picLocks noChangeAspect="1"/>
          </p:cNvPicPr>
          <p:nvPr/>
        </p:nvPicPr>
        <p:blipFill>
          <a:blip r:embed="rId3"/>
          <a:stretch>
            <a:fillRect/>
          </a:stretch>
        </p:blipFill>
        <p:spPr>
          <a:xfrm>
            <a:off x="6630035" y="1953895"/>
            <a:ext cx="1611630" cy="4260850"/>
          </a:xfrm>
          <a:prstGeom prst="rect">
            <a:avLst/>
          </a:prstGeom>
        </p:spPr>
      </p:pic>
      <p:pic>
        <p:nvPicPr>
          <p:cNvPr id="13" name="图片 12"/>
          <p:cNvPicPr>
            <a:picLocks noChangeAspect="1"/>
          </p:cNvPicPr>
          <p:nvPr/>
        </p:nvPicPr>
        <p:blipFill>
          <a:blip r:embed="rId4"/>
          <a:stretch>
            <a:fillRect/>
          </a:stretch>
        </p:blipFill>
        <p:spPr>
          <a:xfrm>
            <a:off x="8843645" y="1965960"/>
            <a:ext cx="1655445" cy="4237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482465" y="2522855"/>
            <a:ext cx="7036435" cy="1568450"/>
          </a:xfrm>
          <a:prstGeom prst="rect">
            <a:avLst/>
          </a:prstGeom>
          <a:noFill/>
        </p:spPr>
        <p:txBody>
          <a:bodyPr wrap="square" rtlCol="0">
            <a:spAutoFit/>
          </a:bodyPr>
          <a:p>
            <a:r>
              <a:rPr lang="zh-CN" sz="9600"/>
              <a:t>谢谢！</a:t>
            </a:r>
            <a:endParaRPr lang="zh-CN" sz="9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05" y="-1240"/>
            <a:ext cx="12192000" cy="6858000"/>
          </a:xfrm>
          <a:prstGeom prst="rect">
            <a:avLst/>
          </a:prstGeom>
          <a:solidFill>
            <a:srgbClr val="1F3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0937" b="24999"/>
          <a:stretch>
            <a:fillRect/>
          </a:stretch>
        </p:blipFill>
        <p:spPr>
          <a:xfrm>
            <a:off x="0" y="1638300"/>
            <a:ext cx="12192000" cy="3581400"/>
          </a:xfrm>
          <a:prstGeom prst="rect">
            <a:avLst/>
          </a:prstGeom>
        </p:spPr>
      </p:pic>
      <p:sp>
        <p:nvSpPr>
          <p:cNvPr id="6" name="矩形 5"/>
          <p:cNvSpPr/>
          <p:nvPr/>
        </p:nvSpPr>
        <p:spPr>
          <a:xfrm>
            <a:off x="-2205" y="2362200"/>
            <a:ext cx="12187592" cy="2108200"/>
          </a:xfrm>
          <a:prstGeom prst="rect">
            <a:avLst/>
          </a:prstGeom>
          <a:solidFill>
            <a:srgbClr val="2B7A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03238" y="2938420"/>
            <a:ext cx="2967479" cy="923201"/>
          </a:xfrm>
          <a:prstGeom prst="rect">
            <a:avLst/>
          </a:prstGeom>
        </p:spPr>
        <p:txBody>
          <a:bodyPr wrap="none">
            <a:spAutoFit/>
          </a:bodyPr>
          <a:lstStyle/>
          <a:p>
            <a:pPr defTabSz="914400">
              <a:defRPr/>
            </a:pPr>
            <a:r>
              <a:rPr lang="en-US" altLang="zh-CN" sz="5400" b="1" i="1" kern="0" dirty="0">
                <a:solidFill>
                  <a:schemeClr val="bg1"/>
                </a:solidFill>
                <a:latin typeface="Noto Sans S Chinese Bold" panose="020B0800000000000000" pitchFamily="34" charset="-122"/>
                <a:ea typeface="Noto Sans S Chinese Bold" panose="020B0800000000000000" pitchFamily="34" charset="-122"/>
              </a:rPr>
              <a:t>PART 01</a:t>
            </a:r>
            <a:endParaRPr lang="zh-CN" altLang="en-US" sz="7200" b="1" i="1" kern="0" dirty="0">
              <a:solidFill>
                <a:schemeClr val="bg1"/>
              </a:solidFill>
              <a:latin typeface="Noto Sans S Chinese Bold" panose="020B0800000000000000" pitchFamily="34" charset="-122"/>
              <a:ea typeface="Noto Sans S Chinese Bold" panose="020B0800000000000000" pitchFamily="34" charset="-122"/>
            </a:endParaRPr>
          </a:p>
        </p:txBody>
      </p:sp>
      <p:sp>
        <p:nvSpPr>
          <p:cNvPr id="13" name="文本框 12"/>
          <p:cNvSpPr txBox="1"/>
          <p:nvPr/>
        </p:nvSpPr>
        <p:spPr>
          <a:xfrm>
            <a:off x="5776238" y="3000836"/>
            <a:ext cx="5007629" cy="768350"/>
          </a:xfrm>
          <a:prstGeom prst="rect">
            <a:avLst/>
          </a:prstGeom>
          <a:noFill/>
        </p:spPr>
        <p:txBody>
          <a:bodyPr wrap="square" rtlCol="0">
            <a:spAutoFit/>
          </a:bodyPr>
          <a:lstStyle/>
          <a:p>
            <a:pPr algn="l" fontAlgn="auto">
              <a:lnSpc>
                <a:spcPct val="100000"/>
              </a:lnSpc>
            </a:pPr>
            <a:r>
              <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rPr>
              <a:t>论文简介</a:t>
            </a:r>
            <a:endPar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2000"/>
                            </p:stCondLst>
                            <p:childTnLst>
                              <p:par>
                                <p:cTn id="23" presetID="2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ppt_x</p:attrName>
                                        </p:attrNameLst>
                                      </p:cBhvr>
                                      <p:tavLst>
                                        <p:tav tm="0">
                                          <p:val>
                                            <p:strVal val="#ppt_x-.2"/>
                                          </p:val>
                                        </p:tav>
                                        <p:tav tm="100000">
                                          <p:val>
                                            <p:strVal val="#ppt_x"/>
                                          </p:val>
                                        </p:tav>
                                      </p:tavLst>
                                    </p:anim>
                                    <p:anim calcmode="lin" valueType="num">
                                      <p:cBhvr>
                                        <p:cTn id="26"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522091"/>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论文简介</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272030" y="1818640"/>
            <a:ext cx="7647940" cy="2799715"/>
          </a:xfrm>
          <a:prstGeom prst="rect">
            <a:avLst/>
          </a:prstGeom>
          <a:noFill/>
        </p:spPr>
        <p:txBody>
          <a:bodyPr wrap="square" rtlCol="0">
            <a:spAutoFit/>
          </a:bodyPr>
          <a:p>
            <a:r>
              <a:rPr lang="zh-CN" altLang="en-US" sz="4400"/>
              <a:t>论文想要做的事情：</a:t>
            </a:r>
            <a:endParaRPr lang="zh-CN" altLang="en-US" sz="4400"/>
          </a:p>
          <a:p>
            <a:endParaRPr lang="zh-CN" altLang="en-US" sz="4400"/>
          </a:p>
          <a:p>
            <a:r>
              <a:rPr lang="zh-CN" altLang="en-US" sz="4400"/>
              <a:t>扩增医学上稀缺的带标签</a:t>
            </a:r>
            <a:r>
              <a:rPr lang="en-US" altLang="zh-CN" sz="4400"/>
              <a:t>mri</a:t>
            </a:r>
            <a:r>
              <a:rPr lang="zh-CN" altLang="en-US" sz="4400"/>
              <a:t>图像来进行分割训练</a:t>
            </a:r>
            <a:endParaRPr lang="zh-CN" altLang="en-US" sz="44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522091"/>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论文简介</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1675765" y="1386205"/>
            <a:ext cx="9258300" cy="4523105"/>
          </a:xfrm>
          <a:prstGeom prst="rect">
            <a:avLst/>
          </a:prstGeom>
          <a:noFill/>
        </p:spPr>
        <p:txBody>
          <a:bodyPr wrap="square" rtlCol="0">
            <a:spAutoFit/>
          </a:bodyPr>
          <a:p>
            <a:r>
              <a:rPr lang="zh-CN" altLang="en-US" sz="3600"/>
              <a:t>困难之处：</a:t>
            </a:r>
            <a:endParaRPr lang="zh-CN" altLang="en-US" sz="3600"/>
          </a:p>
          <a:p>
            <a:endParaRPr lang="zh-CN" altLang="en-US" sz="3600"/>
          </a:p>
          <a:p>
            <a:r>
              <a:rPr lang="zh-CN" altLang="en-US" sz="3600"/>
              <a:t>虽然基于卷积神经网络的图像分割方法能获得很高的精度，但它们通常依赖于带有大量有标签数据集的监督培训。然而标记医学图像需要大量的专业知识和时间，并且用于数据增强的典型手动调整方法未能捕获这些图像中的复杂变化。</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522091"/>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论文简介</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272030" y="1818640"/>
            <a:ext cx="7647940" cy="4523105"/>
          </a:xfrm>
          <a:prstGeom prst="rect">
            <a:avLst/>
          </a:prstGeom>
          <a:noFill/>
        </p:spPr>
        <p:txBody>
          <a:bodyPr wrap="square" rtlCol="0">
            <a:spAutoFit/>
          </a:bodyPr>
          <a:p>
            <a:r>
              <a:rPr lang="zh-CN" altLang="en-US" sz="3600"/>
              <a:t>解决方法：</a:t>
            </a:r>
            <a:endParaRPr lang="zh-CN" altLang="en-US" sz="3600"/>
          </a:p>
          <a:p>
            <a:endParaRPr lang="zh-CN" altLang="en-US" sz="3600"/>
          </a:p>
          <a:p>
            <a:r>
              <a:rPr sz="3600"/>
              <a:t>使用一个带标签的图像和一组无标签的示例，运用基于学习的配准方法，通过学习独立的空间（spatial）和外观（appearance）变换模型来捕捉图像数据集中诸如非线性变形和成像强度的变化</a:t>
            </a:r>
            <a:endParaRPr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522091"/>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论文简介</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272030" y="1818640"/>
            <a:ext cx="7647940" cy="4523105"/>
          </a:xfrm>
          <a:prstGeom prst="rect">
            <a:avLst/>
          </a:prstGeom>
          <a:noFill/>
        </p:spPr>
        <p:txBody>
          <a:bodyPr wrap="square" rtlCol="0">
            <a:spAutoFit/>
          </a:bodyPr>
          <a:p>
            <a:r>
              <a:rPr lang="zh-CN" altLang="en-US" sz="3600"/>
              <a:t>解决方法：</a:t>
            </a:r>
            <a:endParaRPr lang="zh-CN" altLang="en-US" sz="3600"/>
          </a:p>
          <a:p>
            <a:endParaRPr lang="zh-CN" altLang="en-US" sz="3600"/>
          </a:p>
          <a:p>
            <a:r>
              <a:rPr sz="3600"/>
              <a:t>然后使用这些变换模型和有标签的示例来合成新的带标签的示例，从而达到扩充带标签数据集的目的，生成各种逼真的新图像。再把这些新合成的带标签数据集用于训练有监督的分割网络模型</a:t>
            </a:r>
            <a:endParaRPr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05" y="-1240"/>
            <a:ext cx="12192000" cy="6858000"/>
          </a:xfrm>
          <a:prstGeom prst="rect">
            <a:avLst/>
          </a:prstGeom>
          <a:solidFill>
            <a:srgbClr val="1F3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t="30937" b="24999"/>
          <a:stretch>
            <a:fillRect/>
          </a:stretch>
        </p:blipFill>
        <p:spPr>
          <a:xfrm>
            <a:off x="0" y="1638300"/>
            <a:ext cx="12192000" cy="3581400"/>
          </a:xfrm>
          <a:prstGeom prst="rect">
            <a:avLst/>
          </a:prstGeom>
        </p:spPr>
      </p:pic>
      <p:sp>
        <p:nvSpPr>
          <p:cNvPr id="7" name="矩形 6"/>
          <p:cNvSpPr/>
          <p:nvPr/>
        </p:nvSpPr>
        <p:spPr>
          <a:xfrm>
            <a:off x="-2205" y="2362200"/>
            <a:ext cx="12187592" cy="2108200"/>
          </a:xfrm>
          <a:prstGeom prst="rect">
            <a:avLst/>
          </a:prstGeom>
          <a:solidFill>
            <a:srgbClr val="2B7A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03238" y="2938420"/>
            <a:ext cx="2967479" cy="923201"/>
          </a:xfrm>
          <a:prstGeom prst="rect">
            <a:avLst/>
          </a:prstGeom>
        </p:spPr>
        <p:txBody>
          <a:bodyPr wrap="none">
            <a:spAutoFit/>
          </a:bodyPr>
          <a:lstStyle/>
          <a:p>
            <a:pPr defTabSz="914400">
              <a:defRPr/>
            </a:pPr>
            <a:r>
              <a:rPr lang="en-US" altLang="zh-CN" sz="5400" b="1" i="1" kern="0" dirty="0">
                <a:solidFill>
                  <a:schemeClr val="bg1"/>
                </a:solidFill>
                <a:latin typeface="Noto Sans S Chinese Bold" panose="020B0800000000000000" pitchFamily="34" charset="-122"/>
                <a:ea typeface="Noto Sans S Chinese Bold" panose="020B0800000000000000" pitchFamily="34" charset="-122"/>
              </a:rPr>
              <a:t>PART 02</a:t>
            </a:r>
            <a:endParaRPr lang="zh-CN" altLang="en-US" sz="7200" b="1" i="1" kern="0" dirty="0">
              <a:solidFill>
                <a:schemeClr val="bg1"/>
              </a:solidFill>
              <a:latin typeface="Noto Sans S Chinese Bold" panose="020B0800000000000000" pitchFamily="34" charset="-122"/>
              <a:ea typeface="Noto Sans S Chinese Bold" panose="020B0800000000000000" pitchFamily="34" charset="-122"/>
            </a:endParaRPr>
          </a:p>
        </p:txBody>
      </p:sp>
      <p:sp>
        <p:nvSpPr>
          <p:cNvPr id="9" name="文本框 8"/>
          <p:cNvSpPr txBox="1"/>
          <p:nvPr/>
        </p:nvSpPr>
        <p:spPr>
          <a:xfrm>
            <a:off x="5776238" y="3000836"/>
            <a:ext cx="5007629" cy="768350"/>
          </a:xfrm>
          <a:prstGeom prst="rect">
            <a:avLst/>
          </a:prstGeom>
          <a:noFill/>
        </p:spPr>
        <p:txBody>
          <a:bodyPr wrap="square" rtlCol="0">
            <a:spAutoFit/>
          </a:bodyPr>
          <a:lstStyle/>
          <a:p>
            <a:pPr algn="l" fontAlgn="auto">
              <a:lnSpc>
                <a:spcPct val="100000"/>
              </a:lnSpc>
            </a:pPr>
            <a:r>
              <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rPr>
              <a:t>方法理解</a:t>
            </a:r>
            <a:endPar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29"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2"/>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5494" y="2399708"/>
              <a:ext cx="3022474" cy="826093"/>
              <a:chOff x="2170989" y="2573867"/>
              <a:chExt cx="3022474"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457450" y="2625725"/>
            <a:ext cx="7737475" cy="1753235"/>
          </a:xfrm>
          <a:prstGeom prst="rect">
            <a:avLst/>
          </a:prstGeom>
          <a:noFill/>
        </p:spPr>
        <p:txBody>
          <a:bodyPr wrap="square" rtlCol="0">
            <a:spAutoFit/>
          </a:bodyPr>
          <a:p>
            <a:r>
              <a:rPr lang="zh-CN" altLang="en-US" sz="3600"/>
              <a:t>第一步我们需要把一个带标签的</a:t>
            </a:r>
            <a:r>
              <a:rPr lang="en-US" altLang="zh-CN" sz="3600"/>
              <a:t>mri</a:t>
            </a:r>
            <a:r>
              <a:rPr lang="zh-CN" altLang="en-US" sz="3600"/>
              <a:t>数据</a:t>
            </a:r>
            <a:r>
              <a:rPr lang="en-US" altLang="zh-CN" sz="3600"/>
              <a:t>x</a:t>
            </a:r>
            <a:r>
              <a:rPr lang="zh-CN" altLang="en-US" sz="3600"/>
              <a:t>按顺序进行</a:t>
            </a:r>
            <a:r>
              <a:rPr lang="en-US" altLang="zh-CN" sz="3600"/>
              <a:t>spatial</a:t>
            </a:r>
            <a:r>
              <a:rPr lang="zh-CN" altLang="en-US" sz="3600"/>
              <a:t>和</a:t>
            </a:r>
            <a:r>
              <a:rPr lang="en-US" altLang="zh-CN" sz="3600"/>
              <a:t>appearance</a:t>
            </a:r>
            <a:r>
              <a:rPr lang="zh-CN" altLang="en-US" sz="3600"/>
              <a:t>学习</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5460,&quot;width&quot;:9240}"/>
</p:tagLst>
</file>

<file path=ppt/theme/theme1.xml><?xml version="1.0" encoding="utf-8"?>
<a:theme xmlns:a="http://schemas.openxmlformats.org/drawingml/2006/main" name="千图网拥有20W+精美PPT模板 更多PPT模板下载至：www.58pic.com/office/pp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1355</Words>
  <Application>WPS 演示</Application>
  <PresentationFormat>宽屏</PresentationFormat>
  <Paragraphs>133</Paragraphs>
  <Slides>28</Slides>
  <Notes>25</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28</vt:i4>
      </vt:variant>
    </vt:vector>
  </HeadingPairs>
  <TitlesOfParts>
    <vt:vector size="50" baseType="lpstr">
      <vt:lpstr>Arial</vt:lpstr>
      <vt:lpstr>宋体</vt:lpstr>
      <vt:lpstr>Wingdings</vt:lpstr>
      <vt:lpstr>Noto Sans S Chinese Bold</vt:lpstr>
      <vt:lpstr>Open Sans</vt:lpstr>
      <vt:lpstr>Lato Regular</vt:lpstr>
      <vt:lpstr>微软雅黑</vt:lpstr>
      <vt:lpstr>Helvetica Neue Light</vt:lpstr>
      <vt:lpstr>Arial Unicode MS</vt:lpstr>
      <vt:lpstr>Segoe UI</vt:lpstr>
      <vt:lpstr>Raleway</vt:lpstr>
      <vt:lpstr>Calibri Light</vt:lpstr>
      <vt:lpstr>Adobe 繁黑體 Std B</vt:lpstr>
      <vt:lpstr>Bebas Neue</vt:lpstr>
      <vt:lpstr>MS PGothic</vt:lpstr>
      <vt:lpstr>Helvetica Neue Thin</vt:lpstr>
      <vt:lpstr>Calibri</vt:lpstr>
      <vt:lpstr>Arial</vt:lpstr>
      <vt:lpstr>等线</vt:lpstr>
      <vt:lpstr>Segoe Print</vt:lpstr>
      <vt:lpstr>黑体</vt:lpstr>
      <vt:lpstr>千图网拥有20W+精美PPT模板 更多PPT模板下载至：www.58pic.com/office/ppt​​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lzjljlc</dc:creator>
  <cp:lastModifiedBy>lsz3</cp:lastModifiedBy>
  <cp:revision>225</cp:revision>
  <dcterms:created xsi:type="dcterms:W3CDTF">2018-02-23T07:21:00Z</dcterms:created>
  <dcterms:modified xsi:type="dcterms:W3CDTF">2021-11-29T12:15:42Z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6AACBAD5BFCE4252AD2530BFD261F4E4</vt:lpwstr>
  </property>
  <property fmtid="{D5CDD505-2E9C-101B-9397-08002B2CF9AE}" pid="3" name="KSOProductBuildVer">
    <vt:lpwstr>2052-11.1.0.11115</vt:lpwstr>
  </property>
</Properties>
</file>